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7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BDD7EE"/>
    <a:srgbClr val="000000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3" autoAdjust="0"/>
    <p:restoredTop sz="94660"/>
  </p:normalViewPr>
  <p:slideViewPr>
    <p:cSldViewPr snapToGrid="0">
      <p:cViewPr varScale="1">
        <p:scale>
          <a:sx n="88" d="100"/>
          <a:sy n="88" d="100"/>
        </p:scale>
        <p:origin x="-283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7D0-707E-4F8D-94EA-918038F28076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0D89-46B5-49AF-8CF5-5AD37AE5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49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7D0-707E-4F8D-94EA-918038F28076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0D89-46B5-49AF-8CF5-5AD37AE5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703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7D0-707E-4F8D-94EA-918038F28076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0D89-46B5-49AF-8CF5-5AD37AE5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155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7D0-707E-4F8D-94EA-918038F28076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0D89-46B5-49AF-8CF5-5AD37AE5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116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7D0-707E-4F8D-94EA-918038F28076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0D89-46B5-49AF-8CF5-5AD37AE5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312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7D0-707E-4F8D-94EA-918038F28076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0D89-46B5-49AF-8CF5-5AD37AE5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42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7D0-707E-4F8D-94EA-918038F28076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0D89-46B5-49AF-8CF5-5AD37AE5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49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7D0-707E-4F8D-94EA-918038F28076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0D89-46B5-49AF-8CF5-5AD37AE5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59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7D0-707E-4F8D-94EA-918038F28076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0D89-46B5-49AF-8CF5-5AD37AE5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04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7D0-707E-4F8D-94EA-918038F28076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0D89-46B5-49AF-8CF5-5AD37AE5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86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7D0-707E-4F8D-94EA-918038F28076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F0D89-46B5-49AF-8CF5-5AD37AE5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33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B17D0-707E-4F8D-94EA-918038F28076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F0D89-46B5-49AF-8CF5-5AD37AE5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08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272mw22sveQ" TargetMode="External"/><Relationship Id="rId3" Type="http://schemas.openxmlformats.org/officeDocument/2006/relationships/hyperlink" Target="https://www.youtube.com/watch?v=p2IYGVahaxo" TargetMode="External"/><Relationship Id="rId7" Type="http://schemas.openxmlformats.org/officeDocument/2006/relationships/hyperlink" Target="https://www.youtube.com/watch?v=upM7FcuIda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_EMwx1s-mnw" TargetMode="External"/><Relationship Id="rId5" Type="http://schemas.openxmlformats.org/officeDocument/2006/relationships/hyperlink" Target="https://www.youtube.com/watch?v=ChFgoIVMpXA" TargetMode="External"/><Relationship Id="rId10" Type="http://schemas.openxmlformats.org/officeDocument/2006/relationships/image" Target="../media/image8.jpeg"/><Relationship Id="rId4" Type="http://schemas.openxmlformats.org/officeDocument/2006/relationships/hyperlink" Target="https://www.youtube.com/watch?v=YX-ZyJJU1II&amp;t=317s" TargetMode="External"/><Relationship Id="rId9" Type="http://schemas.openxmlformats.org/officeDocument/2006/relationships/hyperlink" Target="https://www.youtube.com/watch?v=Tfe_0rj8F2Q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I-3h7xjqysE" TargetMode="External"/><Relationship Id="rId13" Type="http://schemas.openxmlformats.org/officeDocument/2006/relationships/hyperlink" Target="https://www.youtube.com/watch?v=OfPMaN1dk_I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s://www.youtube.com/watch?v=1zNiN1s93Q0" TargetMode="External"/><Relationship Id="rId12" Type="http://schemas.openxmlformats.org/officeDocument/2006/relationships/hyperlink" Target="https://www.youtube.com/watch?v=UB_-nT4YHQI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layO7IwJssA" TargetMode="External"/><Relationship Id="rId11" Type="http://schemas.openxmlformats.org/officeDocument/2006/relationships/hyperlink" Target="https://www.youtube.com/watch?v=Oe15AAOjtvQ" TargetMode="External"/><Relationship Id="rId5" Type="http://schemas.openxmlformats.org/officeDocument/2006/relationships/hyperlink" Target="https://www.youtube.com/watch?v=fKgtNs2AXP0" TargetMode="External"/><Relationship Id="rId15" Type="http://schemas.openxmlformats.org/officeDocument/2006/relationships/hyperlink" Target="https://www.youtube.com/watch?v=T_u_fUiylVU" TargetMode="External"/><Relationship Id="rId10" Type="http://schemas.openxmlformats.org/officeDocument/2006/relationships/hyperlink" Target="https://www.youtube.com/watch?v=ifqA-cl6CMQ&amp;t=217s" TargetMode="External"/><Relationship Id="rId4" Type="http://schemas.openxmlformats.org/officeDocument/2006/relationships/hyperlink" Target="https://www.youtube.com/watch?v=AhG1lYKnvYc" TargetMode="External"/><Relationship Id="rId9" Type="http://schemas.openxmlformats.org/officeDocument/2006/relationships/hyperlink" Target="https://www.youtube.com/watch?v=iD2fIGLLbTA" TargetMode="External"/><Relationship Id="rId14" Type="http://schemas.openxmlformats.org/officeDocument/2006/relationships/hyperlink" Target="https://www.youtube.com/watch?v=W16_yypj36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51"/>
            <a:ext cx="12192000" cy="6947513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2746" y="469557"/>
            <a:ext cx="9860692" cy="6017740"/>
          </a:xfrm>
          <a:solidFill>
            <a:srgbClr val="CCECFF">
              <a:alpha val="16078"/>
            </a:srgbClr>
          </a:solidFill>
        </p:spPr>
        <p:txBody>
          <a:bodyPr>
            <a:normAutofit lnSpcReduction="1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Муниципальное дошкольное образовательное бюджетное учреждение детский сад № № 14 «Ладушки» г. Белорецк муниципального района Белорецкий район Республики Башкортостан.</a:t>
            </a:r>
          </a:p>
          <a:p>
            <a:endParaRPr lang="ru-RU" sz="2000" dirty="0"/>
          </a:p>
          <a:p>
            <a:r>
              <a:rPr lang="ru-RU" sz="4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ПРЕЗЕНТАЦИЯ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Опыта работы на тему:</a:t>
            </a:r>
          </a:p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«</a:t>
            </a: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Влияние изобразительной деятельности </a:t>
            </a:r>
          </a:p>
          <a:p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на развитие речи дошкольников»</a:t>
            </a:r>
          </a:p>
          <a:p>
            <a:endParaRPr lang="ru-RU" sz="28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Подготовила воспитатель: </a:t>
            </a:r>
            <a:r>
              <a:rPr lang="ru-RU" sz="2800" dirty="0" err="1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Бухарметова</a:t>
            </a:r>
            <a:r>
              <a:rPr lang="ru-RU" sz="28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С.В.</a:t>
            </a:r>
            <a:endParaRPr lang="ru-RU" sz="28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751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vatars.mds.yandex.net/i?id=1402a1b1f62e8fbb43c7fca24919cbee898ca588-10851145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217"/>
            <a:ext cx="12243166" cy="691321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7157" y="1000898"/>
            <a:ext cx="5399902" cy="44239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Рисунки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на тему подвижных игр:</a:t>
            </a:r>
          </a:p>
        </p:txBody>
      </p:sp>
      <p:pic>
        <p:nvPicPr>
          <p:cNvPr id="3074" name="Picture 2" descr="https://sun9-21.userapi.com/impg/WNIFqZSrDLdE7gywkew0194GqbOr4Tl9Q7v--w/8vY293Bs1JU.jpg?size=1620x2160&amp;quality=95&amp;sign=cbaf886cec4c2ffbe2e0a748dadaaea2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787" y="1580799"/>
            <a:ext cx="2212390" cy="294985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55.userapi.com/impg/7jzOn6sR-1zfp6RmzM7QVzPsvOnr2X8FGlJM2w/cnBDxgb8YRw.jpg?size=2560x1901&amp;quality=95&amp;sign=73bb98279002bc243859af5a72ca9964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0" t="5751" r="8131" b="7040"/>
          <a:stretch/>
        </p:blipFill>
        <p:spPr bwMode="auto">
          <a:xfrm>
            <a:off x="1206849" y="1580799"/>
            <a:ext cx="2058243" cy="1627882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13.userapi.com/impg/aWnDMLe3OlUMmysWhdiiDMha0-05a4WLrQlZEw/neTe-gArtHI.jpg?size=2560x1943&amp;quality=95&amp;sign=e87e376f5c25a427142783ca3ce6c17f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581" y="2696078"/>
            <a:ext cx="2320149" cy="1760957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sun9-32.userapi.com/impg/v2OzLaw5Ic4nWcKg9Cky6NbwYOFn8R24vybt2g/-lFB1QQiONc.jpg?size=2560x2394&amp;quality=95&amp;sign=347a6ba6922cc4c0ca9c0dab253dfd8d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8" t="15891" r="2325" b="12198"/>
          <a:stretch/>
        </p:blipFill>
        <p:spPr bwMode="auto">
          <a:xfrm>
            <a:off x="3099030" y="5033424"/>
            <a:ext cx="2284700" cy="1674433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42.userapi.com/impg/T43_ANfFPygPxohFs9gWnvyYzud-LYhuJcl4mg/yXri3daVq2A.jpg?size=2560x1541&amp;quality=95&amp;sign=5861a34c5ce062a2ac32f647ca66b239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6" t="17690" r="7249"/>
          <a:stretch/>
        </p:blipFill>
        <p:spPr bwMode="auto">
          <a:xfrm>
            <a:off x="822633" y="4127158"/>
            <a:ext cx="2363034" cy="1541864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sun9-73.userapi.com/impg/mHMvnKKJKCIHmwTOVR6hXy4pllNm819Az-dH_Q/JcQhuBe1YeI.jpg?size=2560x2040&amp;quality=95&amp;sign=66faee7672ab77d8e75fc6a368cea9ff&amp;type=albu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7" t="24712" r="16153" b="14961"/>
          <a:stretch/>
        </p:blipFill>
        <p:spPr bwMode="auto">
          <a:xfrm>
            <a:off x="9698243" y="1580799"/>
            <a:ext cx="2259408" cy="1668163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sun9-68.userapi.com/impg/1qxjJk8Hll8JSmGlKWVs63OdCWgcyvrdPNXxSw/gQCdALh6v5c.jpg?size=2254x1892&amp;quality=95&amp;sign=5ef955c40b983f92f84592cda113b54f&amp;type=album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6" t="9957" r="4735" b="16434"/>
          <a:stretch/>
        </p:blipFill>
        <p:spPr bwMode="auto">
          <a:xfrm>
            <a:off x="7889290" y="5094089"/>
            <a:ext cx="2145202" cy="1655805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sun9-34.userapi.com/impg/MZ6-Ucc40hZx-9BH9qUPgfVp4cPESUa-wYz4cw/baVV-YlIXKo.jpg?size=2373x2167&amp;quality=95&amp;sign=da7fad28b57324f08d0c21c57e259180&amp;type=albu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" t="9458" r="9087" b="22180"/>
          <a:stretch/>
        </p:blipFill>
        <p:spPr bwMode="auto">
          <a:xfrm>
            <a:off x="7960234" y="2973129"/>
            <a:ext cx="2080527" cy="1483906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s://sun9-51.userapi.com/impg/6KXo1aLaXv7KDUbgoOHq7Yb7wsmQzlDEka68gQ/2ds6DEG5xAw.jpg?size=2382x1787&amp;quality=95&amp;sign=8414b3cd3351d7923192691dd4b4409b&amp;type=album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6" t="8804" r="9573" b="7775"/>
          <a:stretch/>
        </p:blipFill>
        <p:spPr bwMode="auto">
          <a:xfrm>
            <a:off x="9932372" y="4237280"/>
            <a:ext cx="2025279" cy="1592288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s://sun9-79.userapi.com/impg/HPUNxcXWeEsTnfeKBvmLtHmje7DfulzToTF09w/oJ0pGxvq9hE.jpg?size=2496x1982&amp;quality=95&amp;sign=56c2f3b92622a1ebbaee0b72d021bedd&amp;type=album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779" y="4668160"/>
            <a:ext cx="2337586" cy="185620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359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avatars.mds.yandex.net/i?id=1402a1b1f62e8fbb43c7fca24919cbee898ca588-10851145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90"/>
            <a:ext cx="12190353" cy="686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2886" y="1359243"/>
            <a:ext cx="6079525" cy="667265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Нетрадиционная техника рисования</a:t>
            </a: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" t="22342" r="4301" b="25405"/>
          <a:stretch/>
        </p:blipFill>
        <p:spPr>
          <a:xfrm>
            <a:off x="3823376" y="2171437"/>
            <a:ext cx="2355002" cy="2432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https://sun9-50.userapi.com/impg/LQeMeEtW4TvmeTc79VLaJFbAb2sJ-yrU73dugw/iFrQ7UHeD4Y.jpg?size=1620x2160&amp;quality=95&amp;sign=04b79292e4f91edbb48a99a9ffa013d9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676" y="1556951"/>
            <a:ext cx="1971081" cy="262810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34.userapi.com/impg/Hjs_rWTEI9ZNQUVGRmjJJ0OCqFErHk2XlkJ6eg/qmim1WLGIBw.jpg?size=1620x2160&amp;quality=95&amp;sign=cde68a0e06a221811bb04ead26190754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8" t="6275" r="10740" b="6792"/>
          <a:stretch/>
        </p:blipFill>
        <p:spPr bwMode="auto">
          <a:xfrm>
            <a:off x="1851473" y="4229022"/>
            <a:ext cx="1617654" cy="239587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un9-64.userapi.com/impg/DQvYXfszSJX0XdwDYzoqVbKV4Z2HhUG2mBqjQA/BjR0xRTGRPM.jpg?size=1620x2160&amp;quality=95&amp;sign=00b901a477b76b1b131bb01329fc7d31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6" t="10915" r="6508" b="3897"/>
          <a:stretch/>
        </p:blipFill>
        <p:spPr bwMode="auto">
          <a:xfrm>
            <a:off x="7017482" y="2146641"/>
            <a:ext cx="2046083" cy="247095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sun9-66.userapi.com/impg/3Jd1zNBlxdH5jO0z6BiuS8uG6EcOvnAyVAsw6g/_M_Tn7Fa_0U.jpg?size=1620x2160&amp;quality=95&amp;sign=1d4063f7f83b5fe55fa65cd2901dda27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8" t="35976" r="17379" b="28998"/>
          <a:stretch/>
        </p:blipFill>
        <p:spPr bwMode="auto">
          <a:xfrm>
            <a:off x="8928662" y="4737730"/>
            <a:ext cx="2754830" cy="188716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sun9-41.userapi.com/impg/yjwvM6zYsz24M3-KUgWYeVR0Kxo5lkU23KK0jQ/8Rpxi2PyvvA.jpg?size=1620x2160&amp;quality=95&amp;sign=cc0fc4c4fda7d118ad11057bf34cd3aa&amp;type=albu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3" t="35101" r="23176" b="15304"/>
          <a:stretch/>
        </p:blipFill>
        <p:spPr bwMode="auto">
          <a:xfrm>
            <a:off x="1421027" y="1556951"/>
            <a:ext cx="1841157" cy="234237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sun9-57.userapi.com/impg/4RVEdKnQd_4bj1TTqdUFgoHogWPf0us3Kg_ouA/hwjbiSUCi3k.jpg?size=2560x2501&amp;quality=95&amp;sign=cbb3a861cf2b946480b2a957369138ac&amp;type=album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7107" r="66949" b="76005"/>
          <a:stretch/>
        </p:blipFill>
        <p:spPr bwMode="auto">
          <a:xfrm>
            <a:off x="5008650" y="4837034"/>
            <a:ext cx="2586592" cy="178786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38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avatars.mds.yandex.net/i?id=1402a1b1f62e8fbb43c7fca24919cbee898ca588-10851145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0"/>
            <a:ext cx="121920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Удивительные встречи с искусством. Кружковая работа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122" name="Picture 2" descr="https://sun9-39.userapi.com/impg/rUJ5BD8_dpn5SjuMTGturVlHmnvFfvEviLVtgQ/1IEBrH01Yqw.jpg?size=1620x2160&amp;quality=95&amp;sign=5bd92c44b99140a695c98228fde40b35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255" y="1385523"/>
            <a:ext cx="2358402" cy="314453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57.userapi.com/impg/zly__6UrzqDnblUAc6v-8w_o_zLb-HsY_fwBLw/baupv-lDaAo.jpg?size=1620x2160&amp;quality=95&amp;sign=96dc6f63329f6c5029ea277b84e50752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9" t="16776" b="34398"/>
          <a:stretch/>
        </p:blipFill>
        <p:spPr bwMode="auto">
          <a:xfrm>
            <a:off x="7963136" y="4015770"/>
            <a:ext cx="3849171" cy="259726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33.userapi.com/impg/TnHsXl-f5ym0-mNNQtRoKMy7yWxNsLQJpoCrDw/ezhKwO_1pJg.jpg?size=2560x1920&amp;quality=95&amp;sign=cd5eae1b36eed7026e0e7224b4b4cb57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1"/>
          <a:stretch/>
        </p:blipFill>
        <p:spPr bwMode="auto">
          <a:xfrm>
            <a:off x="6404632" y="1385523"/>
            <a:ext cx="3341670" cy="236213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sun9-62.userapi.com/impg/SgXT4MqRaxakqox0CUNWfbTJ8u8yPdj17ghkWg/eAQMFaV-2jo.jpg?size=1620x2160&amp;quality=95&amp;sign=fb8806fed06a8ca6d58013f0ef836b06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4" t="23085" r="11301" b="21229"/>
          <a:stretch/>
        </p:blipFill>
        <p:spPr bwMode="auto">
          <a:xfrm>
            <a:off x="4065005" y="3882012"/>
            <a:ext cx="2992072" cy="273101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w7.pngwing.com/pngs/839/2/png-transparent-matryoshka-doll-graphy-cloth-doll-pattern-miscellaneous-food-baby-clothe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607" y="4752988"/>
            <a:ext cx="2139050" cy="186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age.jimcdn.com/app/cms/image/transf/none/path/sf4f162443129090d/image/i10f324a21490e609/version/1618172277/imag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320" y="1448087"/>
            <a:ext cx="1994401" cy="199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get-mpic/5222586/img_id8860447169169272070.jpeg/ori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3133">
            <a:off x="9961944" y="1904653"/>
            <a:ext cx="1906779" cy="152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101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avatars.mds.yandex.net/i?id=1402a1b1f62e8fbb43c7fca24919cbee898ca588-10851145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7"/>
          <a:stretch/>
        </p:blipFill>
        <p:spPr bwMode="auto">
          <a:xfrm>
            <a:off x="0" y="-12357"/>
            <a:ext cx="12192000" cy="690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2598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Условия для развития творческих способностей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976" y="1177724"/>
            <a:ext cx="2602345" cy="2739311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863" y="4098093"/>
            <a:ext cx="2742018" cy="275990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122" y="4238368"/>
            <a:ext cx="2763579" cy="265068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157" y="1177724"/>
            <a:ext cx="2777884" cy="295141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098" name="Picture 2" descr="https://sun9-65.userapi.com/impg/kR6SLjoyMyXxVzjG7g_zB25X6VGo5XGihixnAw/FIXyK_eSFac.jpg?size=1077x2160&amp;quality=95&amp;sign=22f418e7cccf5576c5f18643e95d2e3a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" b="5736"/>
          <a:stretch/>
        </p:blipFill>
        <p:spPr bwMode="auto">
          <a:xfrm>
            <a:off x="4839521" y="1290168"/>
            <a:ext cx="2916195" cy="538371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867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i?id=1402a1b1f62e8fbb43c7fca24919cbee898ca588-10851145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fc.vseosvita.ua/002m4t-a3ce/01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2" t="17641" r="5850" b="11300"/>
          <a:stretch/>
        </p:blipFill>
        <p:spPr bwMode="auto">
          <a:xfrm>
            <a:off x="2199502" y="1272745"/>
            <a:ext cx="9002108" cy="55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154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6532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rs.mds.yandex.net/i?id=1402a1b1f62e8fbb43c7fca24919cbee898ca588-10851145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713"/>
            <a:ext cx="12192000" cy="683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27557" y="1235675"/>
            <a:ext cx="4744994" cy="54616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Сейчас уже никого не нужно убеждать в том , насколько важно развивать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речь детей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Речь это то, почему в первую очередь судят о развитии ребенка. Речь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неразрывно связанна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 мышлением.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Если дошкольник умеет хорошо говорить, это значит что он: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достаточно свободно для своего возраста ориентируется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в пространстве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- умеет думать, способен понятно выражать свои мысли, отстаивать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свое мнение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;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- легко устанавливает контакты с другими детьми .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https://sun9-23.userapi.com/impg/03trdZDbiJDljzWMD1HLZLbrF0aTtsnir59Rmw/mr5a-OMog7c.jpg?size=1620x2160&amp;quality=95&amp;sign=b2312033b9708be34f7612fbb7ecac5f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" t="27749" r="4235" b="35467"/>
          <a:stretch/>
        </p:blipFill>
        <p:spPr bwMode="auto">
          <a:xfrm>
            <a:off x="1470454" y="2360141"/>
            <a:ext cx="5554118" cy="306414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354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i?id=1402a1b1f62e8fbb43c7fca24919cbee898ca588-10851145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9502" y="778475"/>
            <a:ext cx="9292281" cy="6079525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Характерные проблемы развития речи дошкольника:</a:t>
            </a:r>
            <a:b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- односложная, состоящая лишь из простых предложений речь;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- неумение правильно и грамотно выстроить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распространённое предложения;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- недостаточный словарный запас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- небогатая диалогическая речь: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 неумение грамотно и доступно сформировать вопрос,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 построить краткий и развернутый ответ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- вызывает затруднение выстроить монолог: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 пересказ текста, сюжетный или описательный рассказ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- очень часто вызывает затруднения использовать интонацию,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 регулировать силу голоса и темп речи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- плохая дикция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Следовательно развитие речи одна из важнейших задач</a:t>
            </a:r>
            <a:br>
              <a:rPr lang="ru-RU" sz="2000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системы дошкольного образования.</a:t>
            </a:r>
            <a:endParaRPr lang="ru-RU" sz="2000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999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i?id=1402a1b1f62e8fbb43c7fca24919cbee898ca588-10851145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0518" y="1445741"/>
            <a:ext cx="10511482" cy="5412259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Развитие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речи детей старших дошкольников в процессе изобразительной деятельности будет эффективным если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:</a:t>
            </a:r>
            <a:b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i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i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-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вести целенаправленную, планомерную и систематическую работу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-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учитывать возрастные, индивидуальные и психологические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особенности       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   детей.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- включать в детскую деятельность игровой характер заданий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- осуществлять работу при взаимодействии с родителями в виде организованной совместной деятельности.</a:t>
            </a:r>
            <a:b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endParaRPr lang="ru-RU" sz="2000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837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i?id=1402a1b1f62e8fbb43c7fca24919cbee898ca588-10851145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5805" y="1272746"/>
            <a:ext cx="10536195" cy="558525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Цель: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Развитие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речи детей средствами изобразительной деятельности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З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адачи: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Максимальное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использование разнообразных видов детской деятельности, их интеграцию в целях повышения эффективности образовательного процесса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Вариативность использование образовательного материала, позволяющая развивать творчество в соответствии с интересами и наклонностями каждого ребенка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Комплексный подход к развитию мелкой моторики рук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Развивать умение высказываться связно и образно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Воспитывать уважительное отношение к результатам детского творчества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Развивать креативность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endParaRPr lang="ru-RU" sz="2000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948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vatars.mds.yandex.net/i?id=1402a1b1f62e8fbb43c7fca24919cbee898ca588-10851145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73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093" y="1198605"/>
            <a:ext cx="10305534" cy="73364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Организованная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образовательная деятельность представляет эффективное средство формирования связной речи.</a:t>
            </a:r>
          </a:p>
        </p:txBody>
      </p:sp>
      <p:pic>
        <p:nvPicPr>
          <p:cNvPr id="2052" name="Picture 4" descr="https://sun9-55.userapi.com/impg/NpL2x2rx9c_NMv_ZUhke0H9RuzfZ8I7yiRcfRg/C_0_B1GQoSs.jpg?size=2560x1920&amp;quality=95&amp;sign=ebd196911504db0a5aebc5b0f4fe4dca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6" t="21852" r="13088" b="15523"/>
          <a:stretch/>
        </p:blipFill>
        <p:spPr bwMode="auto">
          <a:xfrm>
            <a:off x="4936316" y="4738006"/>
            <a:ext cx="3442723" cy="2119994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66.userapi.com/impg/uZRlsqhl-xRqPteNgfEZhmTre8mDXaf6gdMMVw/T-khDqEH5-0.jpg?size=1620x2160&amp;quality=95&amp;sign=55be0949138b3070cef3d7e113f8a6de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2"/>
          <a:stretch/>
        </p:blipFill>
        <p:spPr bwMode="auto">
          <a:xfrm>
            <a:off x="1590703" y="2675922"/>
            <a:ext cx="3271665" cy="3431238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44.userapi.com/impg/QtqqDiWxcl3EkMcXSi0cBoT6oHdAEJe3vI1sWQ/j8-nDiAjg1Q.jpg?size=780x1052&amp;quality=95&amp;sign=f01bd3fb23137452d5447f84f0dc4f87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0" t="30754" r="13487" b="23733"/>
          <a:stretch/>
        </p:blipFill>
        <p:spPr bwMode="auto">
          <a:xfrm>
            <a:off x="5042506" y="2005735"/>
            <a:ext cx="3230342" cy="2658785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sun9-45.userapi.com/impg/Ctk5g64pkuvO9zGJ-UaIbMocYYQg-qutruo80A/M03zusbo8xE.jpg?size=1620x2160&amp;quality=95&amp;sign=0e42423e010fd48da9da6617c57aee5c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3" b="18846"/>
          <a:stretch/>
        </p:blipFill>
        <p:spPr bwMode="auto">
          <a:xfrm>
            <a:off x="8420744" y="2675922"/>
            <a:ext cx="3700854" cy="3438405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291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vatars.mds.yandex.net/i?id=1402a1b1f62e8fbb43c7fca24919cbee898ca588-10851145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2691" y="1297459"/>
            <a:ext cx="7661189" cy="531341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Рассматриваем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иллюстрации картин разных художников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69308" y="2268150"/>
            <a:ext cx="112130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3"/>
              </a:rPr>
              <a:t>Виртуальная выставка «Художники-иллюстраторы-детям»</a:t>
            </a:r>
          </a:p>
          <a:p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3"/>
              </a:rPr>
              <a:t>https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3"/>
              </a:rPr>
              <a:t>://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3"/>
              </a:rPr>
              <a:t>www.youtube.com/watch?v=p2IYGVahaxo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Виртуальная экскурсия в Третьяковскую галерею для детей</a:t>
            </a:r>
          </a:p>
          <a:p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дошкольного возраста.</a:t>
            </a:r>
          </a:p>
          <a:p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4"/>
              </a:rPr>
              <a:t>https://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4"/>
              </a:rPr>
              <a:t>www.youtube.com/watch?v=YX-ZyJJU1II&amp;t=317s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Презентация картин советских художников </a:t>
            </a:r>
          </a:p>
          <a:p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«Все мы родом из детства»</a:t>
            </a:r>
          </a:p>
          <a:p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5"/>
              </a:rPr>
              <a:t>https://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5"/>
              </a:rPr>
              <a:t>www.youtube.com/watch?v=ChFgoIVMpXA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Современные художники «О детях»</a:t>
            </a:r>
          </a:p>
          <a:p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6"/>
              </a:rPr>
              <a:t>https://www.youtube.com/watch?v=_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6"/>
              </a:rPr>
              <a:t>EMwx1s-mnw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Зимние пейзажи </a:t>
            </a:r>
            <a:r>
              <a:rPr lang="ru-RU" sz="1400" i="1" dirty="0" err="1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А.Саврасова</a:t>
            </a:r>
            <a:endParaRPr lang="ru-RU" sz="1400" i="1" dirty="0" smtClean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7"/>
              </a:rPr>
              <a:t>https://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7"/>
              </a:rPr>
              <a:t>www.youtube.com/watch?v=upM7FcuIda0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Картины Левитана под музыку Чайковского</a:t>
            </a:r>
          </a:p>
          <a:p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8"/>
              </a:rPr>
              <a:t>https://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8"/>
              </a:rPr>
              <a:t>www.youtube.com/watch?v=272mw22sveQ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Вернисаж картин современного русского пейзажиста</a:t>
            </a:r>
          </a:p>
          <a:p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9"/>
              </a:rPr>
              <a:t>https://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hlinkClick r:id="rId9"/>
              </a:rPr>
              <a:t>www.youtube.com/watch?v=Tfe_0rj8F2Q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Если видишь на картине…</a:t>
            </a:r>
          </a:p>
          <a:p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https://www.youtube.com/watch?v=zwVBw7RbljM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https://sun9-9.userapi.com/impg/nSyKUrOPdopJCxLABp4ZaFcTU8RBNso6OM9A9w/DgFLBIaJdn4.jpg?size=1625x2160&amp;quality=95&amp;sign=abfef4eb46e7199e39d758120a6f37f1&amp;type=albu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392" y="2058085"/>
            <a:ext cx="3425123" cy="4552780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913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i?id=1402a1b1f62e8fbb43c7fca24919cbee898ca588-10851145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91"/>
            <a:ext cx="12270456" cy="685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6508" y="1235675"/>
            <a:ext cx="9327292" cy="58076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Сюжетно-ролевые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, игры драматизации, дидактические, подвижные</a:t>
            </a:r>
          </a:p>
        </p:txBody>
      </p:sp>
      <p:pic>
        <p:nvPicPr>
          <p:cNvPr id="3074" name="Picture 2" descr="https://sun9-74.userapi.com/impg/O5lRJOiS1E6qHM4ixruxCysN4J1prYBaY6pPdg/0dYUjg0PUew.jpg?size=1620x2160&amp;quality=95&amp;sign=d91a2f8c412492339a56272c6906d7c5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6" t="27567" b="36814"/>
          <a:stretch/>
        </p:blipFill>
        <p:spPr bwMode="auto">
          <a:xfrm>
            <a:off x="1947605" y="4969445"/>
            <a:ext cx="3363864" cy="1874510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48.userapi.com/impg/fm05ZmbOnEl6Li9fuStYW47h-H8-NwFVFRaSwQ/bDXSlrl1tdU.jpg?size=1620x2160&amp;quality=95&amp;sign=58b9a1ec5b11e235d9751f73368263eb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4" b="17297"/>
          <a:stretch/>
        </p:blipFill>
        <p:spPr bwMode="auto">
          <a:xfrm>
            <a:off x="8979215" y="1934712"/>
            <a:ext cx="3212785" cy="2667850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51.userapi.com/impg/9b50XPz9AhGKp0xeWoAouBaIezV-jGHRKyMhFg/YzbqorauAqQ.jpg?size=2560x1394&amp;quality=95&amp;sign=039770ae483564dcb7e570c9c2b1d449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067" y="1934712"/>
            <a:ext cx="4048989" cy="2204801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sun9-37.userapi.com/impg/yJJ4gKfab40ikmYiisnkS1Po2gojdgSvq34WPA/50fW92nG2yQ.jpg?size=1620x2160&amp;quality=95&amp;sign=eb96d9c1b5bfb4bd892116283bd9db40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7" t="17199" r="1768"/>
          <a:stretch/>
        </p:blipFill>
        <p:spPr bwMode="auto">
          <a:xfrm>
            <a:off x="1561819" y="1934713"/>
            <a:ext cx="2231477" cy="2997556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28.userapi.com/impg/t1yW9Li-86LWZka8C3gb5_7SsJMKlkramaPE5A/C5BYwZu5H94.jpg?size=2560x2068&amp;quality=95&amp;sign=e807f928e82ca76db8b6c7800254c881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866" y="4756946"/>
            <a:ext cx="2600918" cy="2101054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41.userapi.com/impg/jbUoJNzHNsOGzhM-OVt6YTLsFEppgBa8Fn7hZA/ji729mb-ybk.jpg?size=1620x2160&amp;quality=95&amp;sign=7c66e2a0b74c7eb08695e4ab924ac9e2&amp;type=albu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5" t="3143" b="31869"/>
          <a:stretch/>
        </p:blipFill>
        <p:spPr bwMode="auto">
          <a:xfrm>
            <a:off x="5641193" y="4257783"/>
            <a:ext cx="2804949" cy="2607984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550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i?id=1402a1b1f62e8fbb43c7fca24919cbee898ca588-10851145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gas-kvas.com/uploads/posts/2023-01/1673501655_gas-kvas-com-p-detskaya-ruka-risunok-4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791" y="2003853"/>
            <a:ext cx="4478209" cy="467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4660" y="1825625"/>
            <a:ext cx="10857470" cy="5032375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www.youtube.com/watch?v=AhG1lYKnvYc</a:t>
            </a:r>
            <a:endParaRPr lang="ru-RU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www.youtube.com/watch?v=fKgtNs2AXP0</a:t>
            </a:r>
            <a:endParaRPr lang="ru-RU" dirty="0" smtClean="0"/>
          </a:p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www.youtube.com/watch?v=layO7IwJssA</a:t>
            </a:r>
            <a:endParaRPr lang="ru-RU" dirty="0" smtClean="0"/>
          </a:p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www.youtube.com/watch?v=1zNiN1s93Q0</a:t>
            </a:r>
            <a:endParaRPr lang="ru-RU" dirty="0" smtClean="0"/>
          </a:p>
          <a:p>
            <a:r>
              <a:rPr lang="en-US" dirty="0">
                <a:hlinkClick r:id="rId8"/>
              </a:rPr>
              <a:t>https://</a:t>
            </a:r>
            <a:r>
              <a:rPr lang="en-US" dirty="0" smtClean="0">
                <a:hlinkClick r:id="rId8"/>
              </a:rPr>
              <a:t>www.youtube.com/watch?v=I-3h7xjqysE</a:t>
            </a:r>
            <a:endParaRPr lang="ru-RU" dirty="0" smtClean="0"/>
          </a:p>
          <a:p>
            <a:r>
              <a:rPr lang="en-US" dirty="0">
                <a:hlinkClick r:id="rId9"/>
              </a:rPr>
              <a:t>https://</a:t>
            </a:r>
            <a:r>
              <a:rPr lang="en-US" dirty="0" smtClean="0">
                <a:hlinkClick r:id="rId9"/>
              </a:rPr>
              <a:t>www.youtube.com/watch?v=iD2fIGLLbTA</a:t>
            </a:r>
            <a:endParaRPr lang="ru-RU" dirty="0" smtClean="0"/>
          </a:p>
          <a:p>
            <a:r>
              <a:rPr lang="en-US" dirty="0">
                <a:hlinkClick r:id="rId10"/>
              </a:rPr>
              <a:t>https://</a:t>
            </a:r>
            <a:r>
              <a:rPr lang="en-US" dirty="0" smtClean="0">
                <a:hlinkClick r:id="rId10"/>
              </a:rPr>
              <a:t>www.youtube.com/watch?v=ifqA-cl6CMQ&amp;t=217s</a:t>
            </a:r>
            <a:endParaRPr lang="ru-RU" dirty="0" smtClean="0"/>
          </a:p>
          <a:p>
            <a:r>
              <a:rPr lang="en-US" dirty="0">
                <a:hlinkClick r:id="rId11"/>
              </a:rPr>
              <a:t>https://</a:t>
            </a:r>
            <a:r>
              <a:rPr lang="en-US" dirty="0" smtClean="0">
                <a:hlinkClick r:id="rId11"/>
              </a:rPr>
              <a:t>www.youtube.com/watch?v=Oe15AAOjtvQ</a:t>
            </a:r>
            <a:endParaRPr lang="ru-RU" dirty="0" smtClean="0"/>
          </a:p>
          <a:p>
            <a:r>
              <a:rPr lang="en-US" dirty="0">
                <a:hlinkClick r:id="rId12"/>
              </a:rPr>
              <a:t>https://www.youtube.com/watch?v=UB_-</a:t>
            </a:r>
            <a:r>
              <a:rPr lang="en-US" dirty="0" smtClean="0">
                <a:hlinkClick r:id="rId12"/>
              </a:rPr>
              <a:t>nT4YHQI</a:t>
            </a:r>
            <a:endParaRPr lang="ru-RU" dirty="0" smtClean="0"/>
          </a:p>
          <a:p>
            <a:r>
              <a:rPr lang="en-US" dirty="0">
                <a:hlinkClick r:id="rId13"/>
              </a:rPr>
              <a:t>https://</a:t>
            </a:r>
            <a:r>
              <a:rPr lang="en-US" dirty="0" smtClean="0">
                <a:hlinkClick r:id="rId13"/>
              </a:rPr>
              <a:t>www.youtube.com/watch?v=OfPMaN1dk_I</a:t>
            </a:r>
            <a:endParaRPr lang="ru-RU" dirty="0" smtClean="0"/>
          </a:p>
          <a:p>
            <a:r>
              <a:rPr lang="en-US" dirty="0">
                <a:hlinkClick r:id="rId14"/>
              </a:rPr>
              <a:t>https://</a:t>
            </a:r>
            <a:r>
              <a:rPr lang="en-US" dirty="0" smtClean="0">
                <a:hlinkClick r:id="rId14"/>
              </a:rPr>
              <a:t>www.youtube.com/watch?v=W16_yypj36U</a:t>
            </a:r>
            <a:endParaRPr lang="ru-RU" dirty="0" smtClean="0"/>
          </a:p>
          <a:p>
            <a:r>
              <a:rPr lang="en-US" dirty="0">
                <a:hlinkClick r:id="rId15"/>
              </a:rPr>
              <a:t>https://</a:t>
            </a:r>
            <a:r>
              <a:rPr lang="en-US" dirty="0" smtClean="0">
                <a:hlinkClick r:id="rId15"/>
              </a:rPr>
              <a:t>www.youtube.com/watch?v=T_u_fUiylVU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8615" y="1144588"/>
            <a:ext cx="6301947" cy="56064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Видеотека пальчиковых игр</a:t>
            </a:r>
            <a:endParaRPr lang="ru-RU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8367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244</Words>
  <Application>Microsoft Office PowerPoint</Application>
  <PresentationFormat>Произвольный</PresentationFormat>
  <Paragraphs>51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Сейчас уже никого не нужно убеждать в том , насколько важно развивать речь детей. Речь это то, почему в первую очередь судят о развитии ребенка. Речь неразрывно связанна с мышлением. Если дошкольник умеет хорошо говорить, это значит что он: достаточно свободно для своего возраста ориентируется в пространстве; - умеет думать, способен понятно выражать свои мысли, отстаивать свое мнение; - легко устанавливает контакты с другими детьми .</vt:lpstr>
      <vt:lpstr>Характерные проблемы развития речи дошкольника:  - односложная, состоящая лишь из простых предложений речь; - неумение правильно и грамотно выстроить   распространённое предложения; - недостаточный словарный запас - небогатая диалогическая речь:   неумение грамотно и доступно сформировать вопрос,   построить краткий и развернутый ответ - вызывает затруднение выстроить монолог:   пересказ текста, сюжетный или описательный рассказ - очень часто вызывает затруднения использовать интонацию,   регулировать силу голоса и темп речи - плохая дикция  Следовательно развитие речи одна из важнейших задач системы дошкольного образования.</vt:lpstr>
      <vt:lpstr>Развитие речи детей старших дошкольников в процессе изобразительной деятельности будет эффективным если:  - вести целенаправленную, планомерную и систематическую работу.  - учитывать возрастные, индивидуальные и психологические особенности             детей.  - включать в детскую деятельность игровой характер заданий.  - осуществлять работу при взаимодействии с родителями в виде организованной совместной деятельности. </vt:lpstr>
      <vt:lpstr>Цель: Развитие речи детей средствами изобразительной деятельности.  Задачи: Максимальное использование разнообразных видов детской деятельности, их интеграцию в целях повышения эффективности образовательного процесса.  Вариативность использование образовательного материала, позволяющая развивать творчество в соответствии с интересами и наклонностями каждого ребенка.  Комплексный подход к развитию мелкой моторики рук.  Развивать умение высказываться связно и образно.  Воспитывать уважительное отношение к результатам детского творчества.  Развивать креативность.  </vt:lpstr>
      <vt:lpstr>Организованная образовательная деятельность представляет эффективное средство формирования связной речи.</vt:lpstr>
      <vt:lpstr>Рассматриваем иллюстрации картин разных художников</vt:lpstr>
      <vt:lpstr>Сюжетно-ролевые, игры драматизации, дидактические, подвижные</vt:lpstr>
      <vt:lpstr>Видеотека пальчиковых игр</vt:lpstr>
      <vt:lpstr>Рисунки на тему подвижных игр:</vt:lpstr>
      <vt:lpstr>Нетрадиционная техника рисования </vt:lpstr>
      <vt:lpstr>                   Удивительные встречи с искусством. Кружковая работа</vt:lpstr>
      <vt:lpstr>                      Условия для развития творческих способностей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бюджетное учреждение детский сад № № 14 «Ладушки» г. Белорецк муниципального района Белорецкий район Республики Башкортостан.</dc:title>
  <dc:creator>Дом</dc:creator>
  <cp:lastModifiedBy>Галина</cp:lastModifiedBy>
  <cp:revision>55</cp:revision>
  <dcterms:created xsi:type="dcterms:W3CDTF">2023-11-17T16:31:34Z</dcterms:created>
  <dcterms:modified xsi:type="dcterms:W3CDTF">2023-12-11T11:55:32Z</dcterms:modified>
</cp:coreProperties>
</file>